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Arial Black"/>
      <p:regular r:id="rId21"/>
    </p:embeddedFon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hnCvvB4iNZIXV9zqRxQixP5nPl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enturyGothic-regular.fntdata"/><Relationship Id="rId21" Type="http://schemas.openxmlformats.org/officeDocument/2006/relationships/font" Target="fonts/ArialBlack-regular.fntdata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b6e622404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b6e622404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6b6e622404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b6e622404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b6e622404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6b6e622404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5771b006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5771b006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75771b006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b19253e1c_1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b19253e1c_1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6b19253e1c_1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b6e62240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b6e62240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6b6e62240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b6e622404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b6e622404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6b6e622404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Joining elite group of over 2,000 CGBP’s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did I want to become CGBP? What does it mean to me to be CGBP?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wanted a credential that is an objective demonstration of the skillset I have developed, and that I can use to show employers I am credible in the field of international business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Deepen my understanding of international business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Demonstrates a commitment to continued professional development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value did the process bring to me?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Spent a lot of time preparing for this rigorous exam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Pathways Program dives deep into topics that you would otherwise not cover in class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value does the credential give to me?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 I can talk about my global passion and the competencies I have developed, my CGBP is a credential that proves to employers that it is not just a passion but that I am truly dedicated to meeting standards of excellence in this field, and that I truly do have those competencies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am I putting my CGBP to use?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Trade Consulting Group: a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bility to practice the skills I gained through studying for the CGBP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Shows employers that I understand international considerations of their business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journey: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experience from a young age - always had a desire to pursue a career with global reach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Spring 2018 EIP class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Columbus internship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 I participated in the Pathways Program, my preparation would have been much more thorough and I would have been more prepared for this internship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CGBP certification (October 2018)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Trade Consulting Group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Teaching Assistant for Spring 2019 Ohio Export Internship Program class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ongoing: education during EIP class, training during summer internship &amp; preparation for CGBP exam,  developing global competencies, commitment to professional development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>
            <a:off x="838200" y="1423987"/>
            <a:ext cx="10515600" cy="1197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4408147" y="-768690"/>
            <a:ext cx="3375706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838200" y="1423987"/>
            <a:ext cx="10515600" cy="1197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838200" y="2801257"/>
            <a:ext cx="10515600" cy="3375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/>
          <p:nvPr>
            <p:ph type="title"/>
          </p:nvPr>
        </p:nvSpPr>
        <p:spPr>
          <a:xfrm>
            <a:off x="838200" y="1423987"/>
            <a:ext cx="10515600" cy="1197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>
            <p:ph type="title"/>
          </p:nvPr>
        </p:nvSpPr>
        <p:spPr>
          <a:xfrm>
            <a:off x="838200" y="1423987"/>
            <a:ext cx="10515600" cy="1197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jpg"/><Relationship Id="rId2" Type="http://schemas.openxmlformats.org/officeDocument/2006/relationships/image" Target="../media/image2.jp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ASBITE Logo" id="10" name="Google Shape;10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8600" y="217487"/>
            <a:ext cx="1676400" cy="1027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SBITE CGBP Logo" id="11" name="Google Shape;1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66325" y="250030"/>
            <a:ext cx="1997075" cy="95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1690688"/>
            <a:ext cx="8382000" cy="392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2"/>
          <p:cNvSpPr txBox="1"/>
          <p:nvPr>
            <p:ph type="title"/>
          </p:nvPr>
        </p:nvSpPr>
        <p:spPr>
          <a:xfrm>
            <a:off x="838200" y="1423987"/>
            <a:ext cx="10515600" cy="1197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2"/>
          <p:cNvSpPr txBox="1"/>
          <p:nvPr>
            <p:ph idx="1" type="body"/>
          </p:nvPr>
        </p:nvSpPr>
        <p:spPr>
          <a:xfrm>
            <a:off x="838200" y="2801257"/>
            <a:ext cx="10515600" cy="3375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reate.kahoot.it/share/cgbp-student-pathway-program/022261c8-3b15-4afd-92cb-7dc283fd074d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1523998" y="875492"/>
            <a:ext cx="9144000" cy="5545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 Black"/>
              <a:buNone/>
            </a:pPr>
            <a:r>
              <a:rPr lang="en-US" sz="3959">
                <a:latin typeface="Arial Black"/>
                <a:ea typeface="Arial Black"/>
                <a:cs typeface="Arial Black"/>
                <a:sym typeface="Arial Black"/>
              </a:rPr>
              <a:t> </a:t>
            </a:r>
            <a:br>
              <a:rPr lang="en-US" sz="3959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2790">
                <a:latin typeface="Century Gothic"/>
                <a:ea typeface="Century Gothic"/>
                <a:cs typeface="Century Gothic"/>
                <a:sym typeface="Century Gothic"/>
              </a:rPr>
              <a:t>CGBP Student Pathway Program</a:t>
            </a:r>
            <a:endParaRPr/>
          </a:p>
        </p:txBody>
      </p:sp>
      <p:sp>
        <p:nvSpPr>
          <p:cNvPr id="91" name="Google Shape;91;p1"/>
          <p:cNvSpPr txBox="1"/>
          <p:nvPr>
            <p:ph idx="11" type="ftr"/>
          </p:nvPr>
        </p:nvSpPr>
        <p:spPr>
          <a:xfrm>
            <a:off x="2895600" y="1326975"/>
            <a:ext cx="64593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/>
            </a:br>
            <a:r>
              <a:rPr b="1"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Session -November 21, 2019</a:t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463550" y="5421475"/>
            <a:ext cx="112650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 Foley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MBA, CGBP (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Former President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NASBITE International / CGBP)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Christopher Chaidez, CGBP Student Ambassador (Student, Bradley University)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Katie Loyet, CGBP (Student, Bradley University)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www.nasbite.org/cgbp/wp-content/uploads/2018/09/Webpage-Banner.png"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68142"/>
            <a:ext cx="12192000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"/>
          <p:cNvSpPr/>
          <p:nvPr/>
        </p:nvSpPr>
        <p:spPr>
          <a:xfrm>
            <a:off x="1512609" y="1590998"/>
            <a:ext cx="9474724" cy="386366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/>
          <p:nvPr>
            <p:ph type="title"/>
          </p:nvPr>
        </p:nvSpPr>
        <p:spPr>
          <a:xfrm>
            <a:off x="838200" y="801999"/>
            <a:ext cx="10515600" cy="5179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Competitive Edge</a:t>
            </a:r>
            <a:endParaRPr sz="2800"/>
          </a:p>
        </p:txBody>
      </p:sp>
      <p:sp>
        <p:nvSpPr>
          <p:cNvPr id="164" name="Google Shape;164;p4"/>
          <p:cNvSpPr txBox="1"/>
          <p:nvPr>
            <p:ph idx="1" type="body"/>
          </p:nvPr>
        </p:nvSpPr>
        <p:spPr>
          <a:xfrm>
            <a:off x="447175" y="2547474"/>
            <a:ext cx="4173300" cy="3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b="1" lang="en-US" sz="1800"/>
              <a:t>Postsecondary</a:t>
            </a:r>
            <a:r>
              <a:rPr b="1" lang="en-US" sz="1800"/>
              <a:t> degree</a:t>
            </a:r>
            <a:r>
              <a:rPr lang="en-US" sz="1800"/>
              <a:t>: educational degree beyond a high school diploma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b="1" lang="en-US" sz="1800"/>
              <a:t>Non Degree</a:t>
            </a:r>
            <a:r>
              <a:rPr b="1" lang="en-US" sz="1800"/>
              <a:t> credential:</a:t>
            </a:r>
            <a:r>
              <a:rPr lang="en-US" sz="1800"/>
              <a:t> Credentials outside of the educational degree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800"/>
              <a:t>CGBPs would be in the</a:t>
            </a:r>
            <a:r>
              <a:rPr lang="en-US" sz="1800">
                <a:highlight>
                  <a:srgbClr val="FFFF00"/>
                </a:highlight>
              </a:rPr>
              <a:t> top 18% </a:t>
            </a:r>
            <a:r>
              <a:rPr lang="en-US" sz="1800"/>
              <a:t>of the labor </a:t>
            </a:r>
            <a:r>
              <a:rPr lang="en-US" sz="1800"/>
              <a:t>workforce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800"/>
              <a:t> </a:t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Data obtained from the </a:t>
            </a:r>
            <a:endParaRPr sz="1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/>
              <a:t>U..S. Dept of Education’s National Center for Education Statistics, DataPoint March 2018 </a:t>
            </a:r>
            <a:endParaRPr sz="1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800"/>
          </a:p>
        </p:txBody>
      </p: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1346" y="2236377"/>
            <a:ext cx="4577494" cy="3900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b6e622404_0_35"/>
          <p:cNvSpPr txBox="1"/>
          <p:nvPr>
            <p:ph type="title"/>
          </p:nvPr>
        </p:nvSpPr>
        <p:spPr>
          <a:xfrm>
            <a:off x="838200" y="1091062"/>
            <a:ext cx="10515600" cy="119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 of Study Topics </a:t>
            </a:r>
            <a:endParaRPr/>
          </a:p>
        </p:txBody>
      </p:sp>
      <p:sp>
        <p:nvSpPr>
          <p:cNvPr id="172" name="Google Shape;172;g6b6e622404_0_35"/>
          <p:cNvSpPr txBox="1"/>
          <p:nvPr>
            <p:ph idx="1" type="body"/>
          </p:nvPr>
        </p:nvSpPr>
        <p:spPr>
          <a:xfrm>
            <a:off x="838200" y="2241599"/>
            <a:ext cx="10515600" cy="393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Creating a Global Business Plan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International risk m</a:t>
            </a:r>
            <a:r>
              <a:rPr lang="en-US" sz="2400"/>
              <a:t>anagement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Product certifications / standards (CE Mark)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Foreign market entry strategies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Sales promotions / pricing methods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Transportation modes / duties, with focus on trade agreements and zones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Evaluating potential intermediaries (3PLs, freight forwarders)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Incoterms and ExIm documents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Methods of payments (LCs, drafts)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Short and long term financing options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/>
          <p:nvPr>
            <p:ph type="title"/>
          </p:nvPr>
        </p:nvSpPr>
        <p:spPr>
          <a:xfrm>
            <a:off x="838200" y="661994"/>
            <a:ext cx="10515600" cy="1197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CGBP Student Pathway Program</a:t>
            </a:r>
            <a:endParaRPr/>
          </a:p>
        </p:txBody>
      </p:sp>
      <p:sp>
        <p:nvSpPr>
          <p:cNvPr id="179" name="Google Shape;179;p6"/>
          <p:cNvSpPr txBox="1"/>
          <p:nvPr>
            <p:ph idx="1" type="body"/>
          </p:nvPr>
        </p:nvSpPr>
        <p:spPr>
          <a:xfrm>
            <a:off x="838200" y="1708953"/>
            <a:ext cx="6925800" cy="46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An independent study program with several support options, running in parallel with </a:t>
            </a:r>
            <a:r>
              <a:rPr lang="en-US" sz="2800"/>
              <a:t>existing</a:t>
            </a:r>
            <a:r>
              <a:rPr lang="en-US" sz="2800"/>
              <a:t> studies</a:t>
            </a:r>
            <a:endParaRPr sz="2800"/>
          </a:p>
          <a:p>
            <a:pPr indent="-2667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Also reimbursed by Bradley</a:t>
            </a:r>
            <a:endParaRPr sz="2400"/>
          </a:p>
          <a:p>
            <a:pPr indent="-266700" lvl="1" marL="685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Round out knowledge / skills that are in demand by employers in global corporations</a:t>
            </a:r>
            <a:endParaRPr sz="2400"/>
          </a:p>
          <a:p>
            <a:pPr indent="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Supplements and complements international business curriculum at 2yr and 4yr schools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Focuses on knowledge and skills specifically tied to global business careers</a:t>
            </a:r>
            <a:endParaRPr sz="280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Provides study content, ongoing support, exam prep, and enrichment options</a:t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1649" y="1946964"/>
            <a:ext cx="3024734" cy="3609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 txBox="1"/>
          <p:nvPr>
            <p:ph type="title"/>
          </p:nvPr>
        </p:nvSpPr>
        <p:spPr>
          <a:xfrm>
            <a:off x="751013" y="1053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What does the Student Pathway Program include?</a:t>
            </a:r>
            <a:endParaRPr b="0" i="1"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7"/>
          <p:cNvSpPr txBox="1"/>
          <p:nvPr>
            <p:ph idx="2" type="body"/>
          </p:nvPr>
        </p:nvSpPr>
        <p:spPr>
          <a:xfrm>
            <a:off x="6096000" y="2075150"/>
            <a:ext cx="5157900" cy="370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★"/>
            </a:pPr>
            <a:r>
              <a:rPr lang="en-US" sz="2800"/>
              <a:t>Exam Prep Support </a:t>
            </a:r>
            <a:endParaRPr sz="2800"/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On campus group / LinkedIn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★"/>
            </a:pPr>
            <a:r>
              <a:rPr lang="en-US" sz="2800"/>
              <a:t>Free access to CGBP practice exam (usually $50)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★"/>
            </a:pPr>
            <a:r>
              <a:rPr lang="en-US" sz="2800"/>
              <a:t>50% discount on CGBP exam ($195 vs $395:  i.e., $200 savings)</a:t>
            </a:r>
            <a:endParaRPr/>
          </a:p>
        </p:txBody>
      </p:sp>
      <p:sp>
        <p:nvSpPr>
          <p:cNvPr id="188" name="Google Shape;188;p7"/>
          <p:cNvSpPr txBox="1"/>
          <p:nvPr>
            <p:ph idx="4" type="body"/>
          </p:nvPr>
        </p:nvSpPr>
        <p:spPr>
          <a:xfrm>
            <a:off x="638550" y="2274900"/>
            <a:ext cx="5183100" cy="408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0" rtl="0" algn="l">
              <a:spcBef>
                <a:spcPts val="0"/>
              </a:spcBef>
              <a:spcAft>
                <a:spcPts val="0"/>
              </a:spcAft>
              <a:buSzPts val="2800"/>
              <a:buChar char="★"/>
            </a:pPr>
            <a:r>
              <a:rPr lang="en-US" sz="2800"/>
              <a:t>Student membership in NASBITE (usually $25/year)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177800" lvl="0" marL="0" rtl="0" algn="l">
              <a:spcBef>
                <a:spcPts val="1000"/>
              </a:spcBef>
              <a:spcAft>
                <a:spcPts val="0"/>
              </a:spcAft>
              <a:buSzPts val="2800"/>
              <a:buChar char="★"/>
            </a:pPr>
            <a:r>
              <a:rPr lang="en-US" sz="2800"/>
              <a:t>52 low-intensity, </a:t>
            </a:r>
            <a:r>
              <a:rPr lang="en-US" sz="2800" u="sng"/>
              <a:t>weekly</a:t>
            </a:r>
            <a:r>
              <a:rPr lang="en-US" sz="2800"/>
              <a:t> study topics 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177800" lvl="0" marL="0" rtl="0" algn="l">
              <a:spcBef>
                <a:spcPts val="1000"/>
              </a:spcBef>
              <a:spcAft>
                <a:spcPts val="0"/>
              </a:spcAft>
              <a:buSzPts val="2800"/>
              <a:buChar char="★"/>
            </a:pPr>
            <a:r>
              <a:rPr lang="en-US" sz="2800"/>
              <a:t>Access to </a:t>
            </a:r>
            <a:r>
              <a:rPr lang="en-US" sz="2800" u="sng"/>
              <a:t>exclusive </a:t>
            </a:r>
            <a:r>
              <a:rPr lang="en-US" sz="2800"/>
              <a:t>NASBITE professional networking group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/>
          <p:nvPr>
            <p:ph type="title"/>
          </p:nvPr>
        </p:nvSpPr>
        <p:spPr>
          <a:xfrm>
            <a:off x="762786" y="980388"/>
            <a:ext cx="10515600" cy="981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Summary</a:t>
            </a:r>
            <a:endParaRPr sz="2800"/>
          </a:p>
        </p:txBody>
      </p:sp>
      <p:sp>
        <p:nvSpPr>
          <p:cNvPr id="194" name="Google Shape;194;p10"/>
          <p:cNvSpPr txBox="1"/>
          <p:nvPr>
            <p:ph idx="1" type="body"/>
          </p:nvPr>
        </p:nvSpPr>
        <p:spPr>
          <a:xfrm>
            <a:off x="913625" y="1962000"/>
            <a:ext cx="3876900" cy="44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CGBP Student Pathway Program provides low intensity, weekly study topics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Global Scholar program points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Joining a community of over 2,000 CGBP Professionals</a:t>
            </a:r>
            <a:endParaRPr/>
          </a:p>
        </p:txBody>
      </p:sp>
      <p:sp>
        <p:nvSpPr>
          <p:cNvPr id="195" name="Google Shape;195;p10"/>
          <p:cNvSpPr txBox="1"/>
          <p:nvPr/>
        </p:nvSpPr>
        <p:spPr>
          <a:xfrm>
            <a:off x="6335600" y="1961125"/>
            <a:ext cx="4942800" cy="45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On-Campus Study Group and possible online course (Prof. Foley)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Continued Education (trade webinars, relevant news)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CGBP will complement your degree/diploma and give you a competitive edge when seeking employment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/>
          <p:nvPr/>
        </p:nvSpPr>
        <p:spPr>
          <a:xfrm>
            <a:off x="1425025" y="5426475"/>
            <a:ext cx="9191100" cy="1304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Contact me with any other questions at: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christopherchaidez@gmail.com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1"/>
          <p:cNvSpPr txBox="1"/>
          <p:nvPr/>
        </p:nvSpPr>
        <p:spPr>
          <a:xfrm>
            <a:off x="762786" y="980388"/>
            <a:ext cx="10515600" cy="9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b="1"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Questions?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questions" id="202" name="Google Shape;20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6744" y="2144907"/>
            <a:ext cx="3688657" cy="2065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b6e622404_0_41"/>
          <p:cNvSpPr txBox="1"/>
          <p:nvPr>
            <p:ph type="ctrTitle"/>
          </p:nvPr>
        </p:nvSpPr>
        <p:spPr>
          <a:xfrm>
            <a:off x="1524000" y="72322"/>
            <a:ext cx="9144000" cy="1829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KAHOOT.IT GAME TIME </a:t>
            </a:r>
            <a:endParaRPr/>
          </a:p>
        </p:txBody>
      </p:sp>
      <p:sp>
        <p:nvSpPr>
          <p:cNvPr id="100" name="Google Shape;100;g6b6e622404_0_41"/>
          <p:cNvSpPr txBox="1"/>
          <p:nvPr>
            <p:ph idx="1" type="subTitle"/>
          </p:nvPr>
        </p:nvSpPr>
        <p:spPr>
          <a:xfrm>
            <a:off x="1524000" y="5580901"/>
            <a:ext cx="9144000" cy="134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Kahoot Link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g6b6e622404_0_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10792" y="1829399"/>
            <a:ext cx="5170425" cy="344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5771b0067_0_0"/>
          <p:cNvSpPr txBox="1"/>
          <p:nvPr>
            <p:ph type="title"/>
          </p:nvPr>
        </p:nvSpPr>
        <p:spPr>
          <a:xfrm>
            <a:off x="723900" y="169987"/>
            <a:ext cx="10515600" cy="119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to the Introduction</a:t>
            </a:r>
            <a:endParaRPr/>
          </a:p>
        </p:txBody>
      </p:sp>
      <p:sp>
        <p:nvSpPr>
          <p:cNvPr id="108" name="Google Shape;108;g75771b0067_0_0"/>
          <p:cNvSpPr txBox="1"/>
          <p:nvPr>
            <p:ph idx="1" type="body"/>
          </p:nvPr>
        </p:nvSpPr>
        <p:spPr>
          <a:xfrm>
            <a:off x="838200" y="5959127"/>
            <a:ext cx="10515600" cy="63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NASBITE International Case Competition - 2019</a:t>
            </a:r>
            <a:endParaRPr/>
          </a:p>
        </p:txBody>
      </p:sp>
      <p:pic>
        <p:nvPicPr>
          <p:cNvPr id="109" name="Google Shape;109;g75771b006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367875"/>
            <a:ext cx="10287000" cy="446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b19253e1c_1_2"/>
          <p:cNvSpPr txBox="1"/>
          <p:nvPr>
            <p:ph type="title"/>
          </p:nvPr>
        </p:nvSpPr>
        <p:spPr>
          <a:xfrm>
            <a:off x="782700" y="1013387"/>
            <a:ext cx="10515600" cy="119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latin typeface="Century Gothic"/>
                <a:ea typeface="Century Gothic"/>
                <a:cs typeface="Century Gothic"/>
                <a:sym typeface="Century Gothic"/>
              </a:rPr>
              <a:t>What is NASBITE International?</a:t>
            </a:r>
            <a:endParaRPr i="1"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g6b19253e1c_1_2"/>
          <p:cNvSpPr txBox="1"/>
          <p:nvPr>
            <p:ph idx="1" type="body"/>
          </p:nvPr>
        </p:nvSpPr>
        <p:spPr>
          <a:xfrm>
            <a:off x="838200" y="2119549"/>
            <a:ext cx="10515600" cy="40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National Association of Small Business International Trade Educators (NASBITE) is an  not-for-profit membership organization and leading organization supporting training and education in the field of global business. </a:t>
            </a:r>
            <a:endParaRPr sz="2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Members represent all sectors of the global business profession, including:</a:t>
            </a:r>
            <a:endParaRPr sz="2400"/>
          </a:p>
          <a:p>
            <a:pPr indent="-3429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Trade educators </a:t>
            </a:r>
            <a:r>
              <a:rPr lang="en-US" sz="1800"/>
              <a:t>from four-year and two-year colleges and universities, high schools and leading international trade training organizations</a:t>
            </a:r>
            <a:endParaRPr sz="1800"/>
          </a:p>
          <a:p>
            <a:pPr indent="-3429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Trade specialists </a:t>
            </a:r>
            <a:r>
              <a:rPr lang="en-US" sz="1800"/>
              <a:t>at federal, state and local levels, including from USDOC/ITA, USDA/FAS, SBA/SBDCs, State and Regional Trade Development Agencies, community-based Trade Assistance Centers, World Trade Centers, and Chambers of Commerce</a:t>
            </a:r>
            <a:endParaRPr sz="1800"/>
          </a:p>
          <a:p>
            <a:pPr indent="-3429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Trade-service providers</a:t>
            </a:r>
            <a:r>
              <a:rPr lang="en-US" sz="1800"/>
              <a:t> of logistics, finance, legal, market research, and other support services</a:t>
            </a:r>
            <a:endParaRPr sz="1800"/>
          </a:p>
          <a:p>
            <a:pPr indent="-3429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Companies engaged in international trade</a:t>
            </a:r>
            <a:r>
              <a:rPr lang="en-US" sz="1800"/>
              <a:t>, including manufacturers, exporters, importers, distributors, and export management companies</a:t>
            </a:r>
            <a:endParaRPr sz="1800"/>
          </a:p>
          <a:p>
            <a:pPr indent="-342900" lvl="1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Certified Global Business Professional (CGBP)</a:t>
            </a:r>
            <a:r>
              <a:rPr lang="en-US" sz="1800"/>
              <a:t> credential holders</a:t>
            </a:r>
            <a:endParaRPr sz="18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/>
          <p:nvPr>
            <p:ph type="title"/>
          </p:nvPr>
        </p:nvSpPr>
        <p:spPr>
          <a:xfrm>
            <a:off x="838200" y="836161"/>
            <a:ext cx="10515600" cy="1197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br>
              <a:rPr b="0" lang="en-US" sz="28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i="1" lang="en-US" sz="2800">
                <a:latin typeface="Century Gothic"/>
                <a:ea typeface="Century Gothic"/>
                <a:cs typeface="Century Gothic"/>
                <a:sym typeface="Century Gothic"/>
              </a:rPr>
              <a:t>What is a Certified Global Business Professional (CGBP)</a:t>
            </a:r>
            <a:r>
              <a:rPr i="1" lang="en-US" sz="2800"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22" name="Google Shape;122;p2"/>
          <p:cNvSpPr txBox="1"/>
          <p:nvPr>
            <p:ph idx="1" type="body"/>
          </p:nvPr>
        </p:nvSpPr>
        <p:spPr>
          <a:xfrm>
            <a:off x="838200" y="2317076"/>
            <a:ext cx="10515600" cy="37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NASBITE’s mission “to advance global business practice, education and training”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CGBP Credential designed as a </a:t>
            </a:r>
            <a:r>
              <a:rPr b="1" lang="en-US" sz="2800"/>
              <a:t>competency benchmark and standard</a:t>
            </a:r>
            <a:r>
              <a:rPr lang="en-US" sz="2800"/>
              <a:t> for trade educators, trainers, and employees working for companies engaged in international business (most companies)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Broad consultation and extensive industry participation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Credential encompasses broad base of knowledge and practical skills of key importance to field of international trade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b6e622404_0_0"/>
          <p:cNvSpPr txBox="1"/>
          <p:nvPr>
            <p:ph type="title"/>
          </p:nvPr>
        </p:nvSpPr>
        <p:spPr>
          <a:xfrm>
            <a:off x="1126725" y="59037"/>
            <a:ext cx="10515600" cy="119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History of the CGBP</a:t>
            </a:r>
            <a:endParaRPr/>
          </a:p>
        </p:txBody>
      </p:sp>
      <p:sp>
        <p:nvSpPr>
          <p:cNvPr id="129" name="Google Shape;129;g6b6e622404_0_0"/>
          <p:cNvSpPr txBox="1"/>
          <p:nvPr>
            <p:ph idx="1" type="body"/>
          </p:nvPr>
        </p:nvSpPr>
        <p:spPr>
          <a:xfrm>
            <a:off x="838200" y="1453725"/>
            <a:ext cx="10515600" cy="472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Professor Foley (SBDC, Global Entrepreneur, Turner Center) and other NASBITE Professionals wanted to set a standard for International Business terms </a:t>
            </a:r>
            <a:endParaRPr sz="2800"/>
          </a:p>
          <a:p>
            <a:pPr indent="-2921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Asked international business providers what they wanted</a:t>
            </a:r>
            <a:endParaRPr sz="2800"/>
          </a:p>
          <a:p>
            <a:pPr indent="-2921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Completed in 2005</a:t>
            </a:r>
            <a:endParaRPr sz="28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Close ties to Bradley University</a:t>
            </a:r>
            <a:endParaRPr sz="2800"/>
          </a:p>
          <a:p>
            <a:pPr indent="-2921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10 students have taken the exam - 10 students have passed</a:t>
            </a:r>
            <a:endParaRPr sz="2800"/>
          </a:p>
          <a:p>
            <a:pPr indent="-2921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Final draft signed into existence at the Cullom Davis Library</a:t>
            </a:r>
            <a:endParaRPr sz="2800"/>
          </a:p>
          <a:p>
            <a:pPr indent="-2921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IB302 class alignment</a:t>
            </a:r>
            <a:endParaRPr sz="28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b6e622404_0_15"/>
          <p:cNvSpPr txBox="1"/>
          <p:nvPr>
            <p:ph type="title"/>
          </p:nvPr>
        </p:nvSpPr>
        <p:spPr>
          <a:xfrm>
            <a:off x="838200" y="391962"/>
            <a:ext cx="10515600" cy="119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Logistics of the CGBP Exam</a:t>
            </a:r>
            <a:endParaRPr/>
          </a:p>
        </p:txBody>
      </p:sp>
      <p:sp>
        <p:nvSpPr>
          <p:cNvPr id="136" name="Google Shape;136;g6b6e622404_0_15"/>
          <p:cNvSpPr txBox="1"/>
          <p:nvPr>
            <p:ph idx="1" type="body"/>
          </p:nvPr>
        </p:nvSpPr>
        <p:spPr>
          <a:xfrm>
            <a:off x="838200" y="1412300"/>
            <a:ext cx="10515600" cy="513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en-US" sz="1800"/>
              <a:t>Overview</a:t>
            </a:r>
            <a:endParaRPr b="1" sz="18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lphaLcPeriod"/>
            </a:pPr>
            <a:r>
              <a:rPr lang="en-US" sz="1600"/>
              <a:t>150 questions (15 practice questions)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lphaLcPeriod"/>
            </a:pPr>
            <a:r>
              <a:rPr lang="en-US" sz="1600"/>
              <a:t>Taken over BeVirtual, so there is no need to go out of your way to do it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lphaLcPeriod"/>
            </a:pPr>
            <a:r>
              <a:rPr lang="en-US" sz="1600"/>
              <a:t>Scaled exam from 200 - 800 and requires a 500 (about 80%) on the exam to pass</a:t>
            </a:r>
            <a:endParaRPr sz="1600"/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romanLcPeriod"/>
            </a:pPr>
            <a:r>
              <a:rPr lang="en-US" sz="1600"/>
              <a:t>Practice Exam also scaled, but a raw score out of 75 is given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b="1" lang="en-US" sz="1800"/>
              <a:t>Exam Windows:</a:t>
            </a:r>
            <a:endParaRPr b="1" sz="18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lphaLcPeriod"/>
            </a:pPr>
            <a:r>
              <a:rPr lang="en-US" sz="1600"/>
              <a:t>March 2-22, 2020</a:t>
            </a:r>
            <a:endParaRPr sz="1600"/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romanLcPeriod"/>
            </a:pPr>
            <a:r>
              <a:rPr lang="en-US" sz="1600"/>
              <a:t>Registration Deadline: February 2, 2020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lphaLcPeriod"/>
            </a:pPr>
            <a:r>
              <a:rPr lang="en-US" sz="1600"/>
              <a:t>June 8-28, 2020</a:t>
            </a:r>
            <a:endParaRPr sz="1600"/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romanLcPeriod"/>
            </a:pPr>
            <a:r>
              <a:rPr lang="en-US" sz="1600"/>
              <a:t>Registration Deadline: May 8, 2020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lphaLcPeriod"/>
            </a:pPr>
            <a:r>
              <a:rPr lang="en-US" sz="1600"/>
              <a:t>September 7-27, 2020</a:t>
            </a:r>
            <a:endParaRPr sz="1600"/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romanLcPeriod"/>
            </a:pPr>
            <a:r>
              <a:rPr lang="en-US" sz="1600"/>
              <a:t>Registration Deadline: August 7, 2020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alphaLcPeriod"/>
            </a:pPr>
            <a:r>
              <a:rPr lang="en-US" sz="1600"/>
              <a:t>November 9 – December 11, 2020</a:t>
            </a:r>
            <a:endParaRPr sz="1600"/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AutoNum type="romanLcPeriod"/>
            </a:pPr>
            <a:r>
              <a:rPr lang="en-US" sz="1600"/>
              <a:t>Registration Deadline: October 9, 2020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en-US" sz="2400">
                <a:highlight>
                  <a:srgbClr val="FFFF00"/>
                </a:highlight>
              </a:rPr>
              <a:t>Reimbursed</a:t>
            </a:r>
            <a:r>
              <a:rPr lang="en-US" sz="2400"/>
              <a:t> if you pass the exam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/>
          <p:nvPr>
            <p:ph type="title"/>
          </p:nvPr>
        </p:nvSpPr>
        <p:spPr>
          <a:xfrm>
            <a:off x="838200" y="443335"/>
            <a:ext cx="10515600" cy="1197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lang="en-US" sz="2800">
                <a:latin typeface="Century Gothic"/>
                <a:ea typeface="Century Gothic"/>
                <a:cs typeface="Century Gothic"/>
                <a:sym typeface="Century Gothic"/>
              </a:rPr>
              <a:t>What does it mean to be a CGBP</a:t>
            </a: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43" name="Google Shape;143;p3"/>
          <p:cNvSpPr txBox="1"/>
          <p:nvPr>
            <p:ph idx="1" type="body"/>
          </p:nvPr>
        </p:nvSpPr>
        <p:spPr>
          <a:xfrm>
            <a:off x="838200" y="1772789"/>
            <a:ext cx="10515600" cy="913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Certifies </a:t>
            </a:r>
            <a:r>
              <a:rPr b="1" lang="en-US" sz="2800" u="sng">
                <a:latin typeface="Calibri"/>
                <a:ea typeface="Calibri"/>
                <a:cs typeface="Calibri"/>
                <a:sym typeface="Calibri"/>
              </a:rPr>
              <a:t>competency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2800" u="sng">
                <a:latin typeface="Calibri"/>
                <a:ea typeface="Calibri"/>
                <a:cs typeface="Calibri"/>
                <a:sym typeface="Calibri"/>
              </a:rPr>
              <a:t>currency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b="1" lang="en-US" sz="2800" u="sng">
                <a:latin typeface="Calibri"/>
                <a:ea typeface="Calibri"/>
                <a:cs typeface="Calibri"/>
                <a:sym typeface="Calibri"/>
              </a:rPr>
              <a:t>dedication</a:t>
            </a:r>
            <a:r>
              <a:rPr b="1" lang="en-US" sz="2800">
                <a:latin typeface="Calibri"/>
                <a:ea typeface="Calibri"/>
                <a:cs typeface="Calibri"/>
                <a:sym typeface="Calibri"/>
              </a:rPr>
              <a:t> to professional development in four areas of expertise: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269274" y="2738655"/>
            <a:ext cx="9507600" cy="1004700"/>
          </a:xfrm>
          <a:prstGeom prst="roundRect">
            <a:avLst>
              <a:gd fmla="val 16667" name="adj"/>
            </a:avLst>
          </a:prstGeom>
          <a:solidFill>
            <a:srgbClr val="BDD7EE">
              <a:alpha val="3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1352745" y="2765625"/>
            <a:ext cx="45546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Business Management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Marketing</a:t>
            </a: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1269274" y="4800740"/>
            <a:ext cx="9507582" cy="1294870"/>
          </a:xfrm>
          <a:prstGeom prst="roundRect">
            <a:avLst>
              <a:gd fmla="val 16667" name="adj"/>
            </a:avLst>
          </a:prstGeom>
          <a:solidFill>
            <a:srgbClr val="BDD7EE">
              <a:alpha val="3254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1541425" y="4848175"/>
            <a:ext cx="3696300" cy="11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Intercultural Awareness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endParaRPr/>
          </a:p>
        </p:txBody>
      </p:sp>
      <p:sp>
        <p:nvSpPr>
          <p:cNvPr id="148" name="Google Shape;148;p3"/>
          <p:cNvSpPr txBox="1"/>
          <p:nvPr/>
        </p:nvSpPr>
        <p:spPr>
          <a:xfrm>
            <a:off x="838200" y="3887124"/>
            <a:ext cx="10515600" cy="913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Demonstrates </a:t>
            </a:r>
            <a:r>
              <a:rPr b="1"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credibility</a:t>
            </a:r>
            <a:r>
              <a:rPr b="1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</a:t>
            </a:r>
            <a:r>
              <a:rPr b="1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</a:t>
            </a:r>
            <a:r>
              <a:rPr b="1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five areas of importance within each domain:</a:t>
            </a:r>
            <a:endParaRPr/>
          </a:p>
        </p:txBody>
      </p:sp>
      <p:sp>
        <p:nvSpPr>
          <p:cNvPr id="149" name="Google Shape;149;p3"/>
          <p:cNvSpPr txBox="1"/>
          <p:nvPr/>
        </p:nvSpPr>
        <p:spPr>
          <a:xfrm>
            <a:off x="5907350" y="2765625"/>
            <a:ext cx="4494300" cy="14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Supply Chain Management</a:t>
            </a: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Trade Finance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5692800" y="4840775"/>
            <a:ext cx="3517800" cy="11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 &amp; Regulatory Compliance</a:t>
            </a: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/>
          <p:nvPr/>
        </p:nvSpPr>
        <p:spPr>
          <a:xfrm>
            <a:off x="2591328" y="481054"/>
            <a:ext cx="6665258" cy="11978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</a:pPr>
            <a:r>
              <a:rPr b="1" lang="en-U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value does CGBP provide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57" name="Google Shape;157;p5"/>
          <p:cNvSpPr txBox="1"/>
          <p:nvPr>
            <p:ph idx="1" type="body"/>
          </p:nvPr>
        </p:nvSpPr>
        <p:spPr>
          <a:xfrm>
            <a:off x="904075" y="1753349"/>
            <a:ext cx="10039800" cy="41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800"/>
              <a:t>My CGBP credential…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u="sng"/>
              <a:t>Certified</a:t>
            </a:r>
            <a:r>
              <a:rPr lang="en-US" sz="2800"/>
              <a:t> competency in global business through objective demonstration of developed </a:t>
            </a:r>
            <a:r>
              <a:rPr lang="en-US" sz="2800"/>
              <a:t>skill set</a:t>
            </a:r>
            <a:r>
              <a:rPr lang="en-US" sz="2800"/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u="sng"/>
              <a:t>Demonstrates</a:t>
            </a:r>
            <a:r>
              <a:rPr lang="en-US" sz="2800"/>
              <a:t> commitment to field of global business through continued professional development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u="sng"/>
              <a:t>Represents</a:t>
            </a:r>
            <a:r>
              <a:rPr lang="en-US" sz="2800"/>
              <a:t> credibility to employers in field of global business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u="sng"/>
              <a:t>Accelerates</a:t>
            </a:r>
            <a:r>
              <a:rPr lang="en-US" sz="2800"/>
              <a:t> and </a:t>
            </a:r>
            <a:r>
              <a:rPr lang="en-US" sz="2800" u="sng"/>
              <a:t>expands</a:t>
            </a:r>
            <a:r>
              <a:rPr lang="en-US" sz="2800"/>
              <a:t> potential career opportunities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u="sng"/>
              <a:t>Provides</a:t>
            </a:r>
            <a:r>
              <a:rPr lang="en-US" sz="2800"/>
              <a:t> competitive edge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2017-03-16T18:26:52Z</dcterms:created>
  <dc:creator>Kathy</dc:creator>
</cp:coreProperties>
</file>